
<file path=[Content_Types].xml><?xml version="1.0" encoding="utf-8"?>
<Types xmlns="http://schemas.openxmlformats.org/package/2006/content-types">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7" d="100"/>
          <a:sy n="77" d="100"/>
        </p:scale>
        <p:origin x="883" y="8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jpg>
</file>

<file path=ppt/media/image5.png>
</file>

<file path=ppt/media/image6.png>
</file>

<file path=ppt/media/image7.pn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4/8/2024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4/8/2024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4/8/2024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4/8/2024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4/8/2024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4/8/2024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2538730" y="1627344"/>
            <a:ext cx="6457695" cy="1001556"/>
          </a:xfrm>
          <a:prstGeom prst="rect">
            <a:avLst/>
          </a:prstGeom>
        </p:spPr>
        <p:txBody>
          <a:bodyPr vert="horz" wrap="square" lIns="0" tIns="16510" rIns="0" bIns="0" rtlCol="0">
            <a:spAutoFit/>
          </a:bodyPr>
          <a:lstStyle/>
          <a:p>
            <a:pPr marL="3213735">
              <a:lnSpc>
                <a:spcPct val="100000"/>
              </a:lnSpc>
              <a:spcBef>
                <a:spcPts val="130"/>
              </a:spcBef>
            </a:pPr>
            <a:r>
              <a:rPr lang="en-IN" spc="15" dirty="0"/>
              <a:t>RITHIKA SAFFRON</a:t>
            </a:r>
            <a:br>
              <a:rPr lang="en-IN" spc="15" dirty="0"/>
            </a:br>
            <a:r>
              <a:rPr lang="en-IN" spc="15" dirty="0"/>
              <a:t>2021506072</a:t>
            </a:r>
            <a:endParaRPr spc="15" dirty="0"/>
          </a:p>
        </p:txBody>
      </p:sp>
      <p:sp>
        <p:nvSpPr>
          <p:cNvPr id="8" name="object 8"/>
          <p:cNvSpPr txBox="1"/>
          <p:nvPr/>
        </p:nvSpPr>
        <p:spPr>
          <a:xfrm>
            <a:off x="6484620" y="2821622"/>
            <a:ext cx="1859280" cy="391795"/>
          </a:xfrm>
          <a:prstGeom prst="rect">
            <a:avLst/>
          </a:prstGeom>
        </p:spPr>
        <p:txBody>
          <a:bodyPr vert="horz" wrap="square" lIns="0" tIns="12700" rIns="0" bIns="0" rtlCol="0">
            <a:spAutoFit/>
          </a:bodyPr>
          <a:lstStyle/>
          <a:p>
            <a:pPr marL="12700">
              <a:lnSpc>
                <a:spcPct val="100000"/>
              </a:lnSpc>
              <a:spcBef>
                <a:spcPts val="100"/>
              </a:spcBef>
            </a:pPr>
            <a:r>
              <a:rPr sz="2400" b="1" spc="10" dirty="0">
                <a:solidFill>
                  <a:srgbClr val="2D936B"/>
                </a:solidFill>
                <a:latin typeface="Trebuchet MS"/>
                <a:cs typeface="Trebuchet MS"/>
              </a:rPr>
              <a:t>Final</a:t>
            </a:r>
            <a:r>
              <a:rPr sz="2400" b="1" spc="-165" dirty="0">
                <a:solidFill>
                  <a:srgbClr val="2D936B"/>
                </a:solidFill>
                <a:latin typeface="Trebuchet MS"/>
                <a:cs typeface="Trebuchet MS"/>
              </a:rPr>
              <a:t> </a:t>
            </a:r>
            <a:r>
              <a:rPr sz="2400" b="1" spc="-5" dirty="0">
                <a:solidFill>
                  <a:srgbClr val="2D936B"/>
                </a:solidFill>
                <a:latin typeface="Trebuchet MS"/>
                <a:cs typeface="Trebuchet MS"/>
              </a:rPr>
              <a:t>Project</a:t>
            </a:r>
            <a:endParaRPr sz="2400" dirty="0">
              <a:latin typeface="Trebuchet MS"/>
              <a:cs typeface="Trebuchet MS"/>
            </a:endParaRP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E1E03-CDF1-45E1-2713-A378F0C5CB32}"/>
              </a:ext>
            </a:extLst>
          </p:cNvPr>
          <p:cNvSpPr>
            <a:spLocks noGrp="1"/>
          </p:cNvSpPr>
          <p:nvPr>
            <p:ph type="title"/>
          </p:nvPr>
        </p:nvSpPr>
        <p:spPr/>
        <p:txBody>
          <a:bodyPr/>
          <a:lstStyle/>
          <a:p>
            <a:r>
              <a:rPr lang="en-US" dirty="0"/>
              <a:t>R</a:t>
            </a:r>
            <a:r>
              <a:rPr lang="en-US" spc="-40" dirty="0"/>
              <a:t>E</a:t>
            </a:r>
            <a:r>
              <a:rPr lang="en-US" spc="15" dirty="0"/>
              <a:t>S</a:t>
            </a:r>
            <a:r>
              <a:rPr lang="en-US" spc="-30" dirty="0"/>
              <a:t>U</a:t>
            </a:r>
            <a:r>
              <a:rPr lang="en-US" spc="-405" dirty="0"/>
              <a:t>L</a:t>
            </a:r>
            <a:r>
              <a:rPr lang="en-US" dirty="0"/>
              <a:t>TS</a:t>
            </a:r>
          </a:p>
        </p:txBody>
      </p:sp>
      <p:sp>
        <p:nvSpPr>
          <p:cNvPr id="3" name="Content Placeholder 2">
            <a:extLst>
              <a:ext uri="{FF2B5EF4-FFF2-40B4-BE49-F238E27FC236}">
                <a16:creationId xmlns:a16="http://schemas.microsoft.com/office/drawing/2014/main" id="{077986D9-D8C0-F266-C64B-5A064B950846}"/>
              </a:ext>
            </a:extLst>
          </p:cNvPr>
          <p:cNvSpPr>
            <a:spLocks noGrp="1"/>
          </p:cNvSpPr>
          <p:nvPr>
            <p:ph sz="half" idx="2"/>
          </p:nvPr>
        </p:nvSpPr>
        <p:spPr>
          <a:xfrm>
            <a:off x="609600" y="1577340"/>
            <a:ext cx="5303520" cy="3323987"/>
          </a:xfrm>
        </p:spPr>
        <p:txBody>
          <a:bodyPr/>
          <a:lstStyle/>
          <a:p>
            <a:r>
              <a:rPr lang="en-US" dirty="0"/>
              <a:t>The modeling phase of our movie recommendation system involves data collection from The Movie Database (</a:t>
            </a:r>
            <a:r>
              <a:rPr lang="en-US" dirty="0" err="1"/>
              <a:t>TMDb</a:t>
            </a:r>
            <a:r>
              <a:rPr lang="en-US" dirty="0"/>
              <a:t>) API, preprocessing to ensure data quality, feature engineering to extract relevant movie attributes, similarity calculation using advanced algorithms, and model training and evaluation to optimize recommendation accuracy. The deployed system delivers personalized movie suggestions to users via an intuitive </a:t>
            </a:r>
            <a:r>
              <a:rPr lang="en-US" dirty="0" err="1"/>
              <a:t>Streamlit</a:t>
            </a:r>
            <a:r>
              <a:rPr lang="en-US" dirty="0"/>
              <a:t> interface, enhancing their movie-watching experience with accurate and engaging recommendations.</a:t>
            </a:r>
            <a:endParaRPr lang="en-IN" dirty="0"/>
          </a:p>
          <a:p>
            <a:endParaRPr lang="en-US" dirty="0"/>
          </a:p>
        </p:txBody>
      </p:sp>
      <p:pic>
        <p:nvPicPr>
          <p:cNvPr id="5" name="VIDEO">
            <a:hlinkClick r:id="" action="ppaction://media"/>
            <a:extLst>
              <a:ext uri="{FF2B5EF4-FFF2-40B4-BE49-F238E27FC236}">
                <a16:creationId xmlns:a16="http://schemas.microsoft.com/office/drawing/2014/main" id="{81B2A76B-DF1C-549F-6ACF-3ED92F94BED3}"/>
              </a:ext>
            </a:extLst>
          </p:cNvPr>
          <p:cNvPicPr>
            <a:picLocks noGrp="1" noChangeAspect="1"/>
          </p:cNvPicPr>
          <p:nvPr>
            <p:ph sz="half" idx="3"/>
            <a:videoFile r:link="rId2"/>
            <p:extLst>
              <p:ext uri="{DAA4B4D4-6D71-4841-9C94-3DE7FCFB9230}">
                <p14:media xmlns:p14="http://schemas.microsoft.com/office/powerpoint/2010/main" r:embed="rId1"/>
              </p:ext>
            </p:extLst>
          </p:nvPr>
        </p:nvPicPr>
        <p:blipFill>
          <a:blip r:embed="rId4"/>
          <a:stretch>
            <a:fillRect/>
          </a:stretch>
        </p:blipFill>
        <p:spPr>
          <a:xfrm>
            <a:off x="6278563" y="2249488"/>
            <a:ext cx="5303837" cy="3182937"/>
          </a:xfrm>
        </p:spPr>
      </p:pic>
    </p:spTree>
    <p:extLst>
      <p:ext uri="{BB962C8B-B14F-4D97-AF65-F5344CB8AC3E}">
        <p14:creationId xmlns:p14="http://schemas.microsoft.com/office/powerpoint/2010/main" val="1699451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06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4594225" cy="1324722"/>
          </a:xfrm>
          <a:prstGeom prst="rect">
            <a:avLst/>
          </a:prstGeom>
        </p:spPr>
        <p:txBody>
          <a:bodyPr vert="horz" wrap="square" lIns="0" tIns="16510" rIns="0" bIns="0" rtlCol="0">
            <a:spAutoFit/>
          </a:bodyPr>
          <a:lstStyle/>
          <a:p>
            <a:pPr marL="12700">
              <a:lnSpc>
                <a:spcPct val="100000"/>
              </a:lnSpc>
              <a:spcBef>
                <a:spcPts val="130"/>
              </a:spcBef>
            </a:pPr>
            <a:r>
              <a:rPr lang="en-IN" sz="4250" dirty="0"/>
              <a:t>Movie Recommendation</a:t>
            </a:r>
            <a:endParaRPr sz="4250" dirty="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787D44A6-ADBA-0929-454D-A089959AE7D9}"/>
              </a:ext>
            </a:extLst>
          </p:cNvPr>
          <p:cNvSpPr txBox="1"/>
          <p:nvPr/>
        </p:nvSpPr>
        <p:spPr>
          <a:xfrm>
            <a:off x="1219200" y="1981200"/>
            <a:ext cx="6366829" cy="3416320"/>
          </a:xfrm>
          <a:prstGeom prst="rect">
            <a:avLst/>
          </a:prstGeom>
          <a:noFill/>
        </p:spPr>
        <p:txBody>
          <a:bodyPr wrap="square" rtlCol="0">
            <a:spAutoFit/>
          </a:bodyPr>
          <a:lstStyle/>
          <a:p>
            <a:r>
              <a:rPr lang="en-US" dirty="0"/>
              <a:t>Introduction: Importance of movie recommendations.</a:t>
            </a:r>
          </a:p>
          <a:p>
            <a:r>
              <a:rPr lang="en-US" dirty="0"/>
              <a:t>Data Source: Utilizing The Movie Database API.</a:t>
            </a:r>
          </a:p>
          <a:p>
            <a:r>
              <a:rPr lang="en-US" dirty="0"/>
              <a:t>Data Preprocessing: Steps in data preparation.</a:t>
            </a:r>
          </a:p>
          <a:p>
            <a:r>
              <a:rPr lang="en-US" dirty="0"/>
              <a:t>Similarity Calculation: Methodology for movie similarity.</a:t>
            </a:r>
          </a:p>
          <a:p>
            <a:r>
              <a:rPr lang="en-US" dirty="0"/>
              <a:t>Recommendation Function: Logic behind the recommendation process.</a:t>
            </a:r>
          </a:p>
          <a:p>
            <a:r>
              <a:rPr lang="en-US" dirty="0"/>
              <a:t>User Interface: Overview of </a:t>
            </a:r>
            <a:r>
              <a:rPr lang="en-US" dirty="0" err="1"/>
              <a:t>Streamlit</a:t>
            </a:r>
            <a:r>
              <a:rPr lang="en-US" dirty="0"/>
              <a:t> interface.</a:t>
            </a:r>
          </a:p>
          <a:p>
            <a:r>
              <a:rPr lang="en-US" dirty="0"/>
              <a:t>Demo: Live demonstration of the recommendation system.</a:t>
            </a:r>
          </a:p>
          <a:p>
            <a:r>
              <a:rPr lang="en-US" dirty="0"/>
              <a:t>Evaluation and Improvement: Metrics for assessment and future enhancements.</a:t>
            </a:r>
          </a:p>
          <a:p>
            <a:r>
              <a:rPr lang="en-US" dirty="0"/>
              <a:t>Conclusion: Recap of key points.</a:t>
            </a:r>
          </a:p>
          <a:p>
            <a:r>
              <a:rPr lang="en-US" dirty="0"/>
              <a:t>Q&amp;A: Opportunity for audience questions.</a:t>
            </a: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95C7F7B5-33F5-A71D-7E47-4B4094915071}"/>
              </a:ext>
            </a:extLst>
          </p:cNvPr>
          <p:cNvSpPr txBox="1"/>
          <p:nvPr/>
        </p:nvSpPr>
        <p:spPr>
          <a:xfrm>
            <a:off x="1219200" y="2286000"/>
            <a:ext cx="5105400" cy="3693319"/>
          </a:xfrm>
          <a:prstGeom prst="rect">
            <a:avLst/>
          </a:prstGeom>
          <a:noFill/>
        </p:spPr>
        <p:txBody>
          <a:bodyPr wrap="square" rtlCol="0">
            <a:spAutoFit/>
          </a:bodyPr>
          <a:lstStyle/>
          <a:p>
            <a:r>
              <a:rPr lang="en-US" dirty="0"/>
              <a:t>The problem statement revolves around developing a movie recommendation system. This system aims to provide personalized movie suggestions based on user preferences. Leveraging data from sources like The Movie Database API, the system calculates similarity between movies to generate relevant recommendations. The challenge lies in implementing an efficient algorithm to accurately measure movie similarity and designing a user-friendly interface for seamless interaction. The objective is to enhance user experience by offering tailored movie recommendations that align with individual tastes and preferences.</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05BF58D6-4CED-B5E0-5E2B-BFEC178E879F}"/>
              </a:ext>
            </a:extLst>
          </p:cNvPr>
          <p:cNvSpPr txBox="1"/>
          <p:nvPr/>
        </p:nvSpPr>
        <p:spPr>
          <a:xfrm>
            <a:off x="1295400" y="2362200"/>
            <a:ext cx="6248400" cy="3124200"/>
          </a:xfrm>
          <a:prstGeom prst="rect">
            <a:avLst/>
          </a:prstGeom>
          <a:noFill/>
        </p:spPr>
        <p:txBody>
          <a:bodyPr wrap="square" rtlCol="0">
            <a:spAutoFit/>
          </a:bodyPr>
          <a:lstStyle/>
          <a:p>
            <a:endParaRPr lang="en-IN" dirty="0"/>
          </a:p>
        </p:txBody>
      </p:sp>
      <p:sp>
        <p:nvSpPr>
          <p:cNvPr id="12" name="TextBox 11">
            <a:extLst>
              <a:ext uri="{FF2B5EF4-FFF2-40B4-BE49-F238E27FC236}">
                <a16:creationId xmlns:a16="http://schemas.microsoft.com/office/drawing/2014/main" id="{D9CE1B2C-22B5-EF07-1789-4BDB0EF3F841}"/>
              </a:ext>
            </a:extLst>
          </p:cNvPr>
          <p:cNvSpPr txBox="1"/>
          <p:nvPr/>
        </p:nvSpPr>
        <p:spPr>
          <a:xfrm>
            <a:off x="676275" y="1552635"/>
            <a:ext cx="7794625" cy="3970318"/>
          </a:xfrm>
          <a:prstGeom prst="rect">
            <a:avLst/>
          </a:prstGeom>
          <a:noFill/>
        </p:spPr>
        <p:txBody>
          <a:bodyPr wrap="square" rtlCol="0">
            <a:spAutoFit/>
          </a:bodyPr>
          <a:lstStyle/>
          <a:p>
            <a:pPr algn="l"/>
            <a:r>
              <a:rPr lang="en-US" b="0" i="0" dirty="0">
                <a:solidFill>
                  <a:srgbClr val="0D0D0D"/>
                </a:solidFill>
                <a:effectLst/>
                <a:latin typeface="Söhne"/>
              </a:rPr>
              <a:t>The objective of this project is to develop a personalized movie recommendation system aimed at enhancing user experience. Leveraging data from The Movie Database (</a:t>
            </a:r>
            <a:r>
              <a:rPr lang="en-US" b="0" i="0" dirty="0" err="1">
                <a:solidFill>
                  <a:srgbClr val="0D0D0D"/>
                </a:solidFill>
                <a:effectLst/>
                <a:latin typeface="Söhne"/>
              </a:rPr>
              <a:t>TMDb</a:t>
            </a:r>
            <a:r>
              <a:rPr lang="en-US" b="0" i="0" dirty="0">
                <a:solidFill>
                  <a:srgbClr val="0D0D0D"/>
                </a:solidFill>
                <a:effectLst/>
                <a:latin typeface="Söhne"/>
              </a:rPr>
              <a:t>) API, the challenge lies in creating a system capable of accurately suggesting similar movies based on user preferences. To tackle this, an appropriate algorithm, such as cosine similarity, will be selected to determine movie similarity. A user-friendly interface will be designed using </a:t>
            </a:r>
            <a:r>
              <a:rPr lang="en-US" b="0" i="0" dirty="0" err="1">
                <a:solidFill>
                  <a:srgbClr val="0D0D0D"/>
                </a:solidFill>
                <a:effectLst/>
                <a:latin typeface="Söhne"/>
              </a:rPr>
              <a:t>Streamlit</a:t>
            </a:r>
            <a:r>
              <a:rPr lang="en-US" b="0" i="0" dirty="0">
                <a:solidFill>
                  <a:srgbClr val="0D0D0D"/>
                </a:solidFill>
                <a:effectLst/>
                <a:latin typeface="Söhne"/>
              </a:rPr>
              <a:t>, facilitating easy interaction for users. Evaluation criteria will be established to measure the effectiveness of recommendations, including metrics like user engagement or satisfaction. Scalability is crucial to ensure the system can efficiently handle a large volume of movie data and user requests. Ultimately, the goal is to positively impact user engagement, retention, and satisfaction by providing tailored movie suggestions. Additionally, future enhancements may include incorporating user feedback mechanisms or integrating with additional data sources to further refine the recommendation process.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object 3"/>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sp>
        <p:nvSpPr>
          <p:cNvPr id="10" name="TextBox 9">
            <a:extLst>
              <a:ext uri="{FF2B5EF4-FFF2-40B4-BE49-F238E27FC236}">
                <a16:creationId xmlns:a16="http://schemas.microsoft.com/office/drawing/2014/main" id="{2AF4FB69-9AB1-59ED-891B-84CB4E89CA73}"/>
              </a:ext>
            </a:extLst>
          </p:cNvPr>
          <p:cNvSpPr txBox="1"/>
          <p:nvPr/>
        </p:nvSpPr>
        <p:spPr>
          <a:xfrm>
            <a:off x="699452" y="1802317"/>
            <a:ext cx="8542564" cy="4772717"/>
          </a:xfrm>
          <a:prstGeom prst="rect">
            <a:avLst/>
          </a:prstGeom>
          <a:noFill/>
        </p:spPr>
        <p:txBody>
          <a:bodyPr wrap="square">
            <a:spAutoFit/>
          </a:bodyPr>
          <a:lstStyle/>
          <a:p>
            <a:pPr>
              <a:lnSpc>
                <a:spcPct val="150000"/>
              </a:lnSpc>
            </a:pPr>
            <a:r>
              <a:rPr lang="en-US" sz="1200" dirty="0"/>
              <a:t>Movie Enthusiasts: Individuals passionate about exploring a variety of movies across different genres and styles, seeking recommendations to expand their viewing repertoire.</a:t>
            </a:r>
          </a:p>
          <a:p>
            <a:pPr>
              <a:lnSpc>
                <a:spcPct val="150000"/>
              </a:lnSpc>
            </a:pPr>
            <a:r>
              <a:rPr lang="en-US" sz="1200" dirty="0"/>
              <a:t>Casual Viewers: Those looking for casual entertainment options or specific movie suggestions for a relaxed viewing experience.</a:t>
            </a:r>
          </a:p>
          <a:p>
            <a:pPr>
              <a:lnSpc>
                <a:spcPct val="150000"/>
              </a:lnSpc>
            </a:pPr>
            <a:r>
              <a:rPr lang="en-US" sz="1200" dirty="0"/>
              <a:t>Streaming Service Subscribers: Users of streaming platforms such as Netflix, Amazon Prime, or Disney+, who benefit from personalized recommendations to optimize their streaming content selection.</a:t>
            </a:r>
          </a:p>
          <a:p>
            <a:pPr>
              <a:lnSpc>
                <a:spcPct val="150000"/>
              </a:lnSpc>
            </a:pPr>
            <a:r>
              <a:rPr lang="en-US" sz="1200" dirty="0"/>
              <a:t>Film Critics and Reviewers: Professionals or hobbyists in the film industry seeking insights into lesser-known or critically acclaimed movies for review or analysis purposes.</a:t>
            </a:r>
          </a:p>
          <a:p>
            <a:pPr>
              <a:lnSpc>
                <a:spcPct val="150000"/>
              </a:lnSpc>
            </a:pPr>
            <a:r>
              <a:rPr lang="en-US" sz="1200" dirty="0"/>
              <a:t>Social Movie Groups: Communities or groups of friends/family interested in organizing movie nights or discussions around recommended films, relying on the system for curated movie selections.</a:t>
            </a:r>
          </a:p>
          <a:p>
            <a:pPr>
              <a:lnSpc>
                <a:spcPct val="150000"/>
              </a:lnSpc>
            </a:pPr>
            <a:r>
              <a:rPr lang="en-US" sz="1200" dirty="0"/>
              <a:t>Event Organizers: Individuals planning movie-related events or screenings, who may use the system to discover suitable films based on audience preferences or themes.</a:t>
            </a:r>
          </a:p>
          <a:p>
            <a:pPr>
              <a:lnSpc>
                <a:spcPct val="150000"/>
              </a:lnSpc>
            </a:pPr>
            <a:r>
              <a:rPr lang="en-US" sz="1200" dirty="0"/>
              <a:t>Educational Institutions: Teachers or educators incorporating film studies into their curriculum, who can utilize the system to recommend relevant movies for educational purposes.</a:t>
            </a:r>
          </a:p>
          <a:p>
            <a:pPr>
              <a:lnSpc>
                <a:spcPct val="150000"/>
              </a:lnSpc>
            </a:pPr>
            <a:r>
              <a:rPr lang="en-US" sz="1200" dirty="0"/>
              <a:t>Businesses in Entertainment Industry: Companies involved in film distribution, production, or marketing, who may leverage the system's insights for market research or promotional campaigns.</a:t>
            </a:r>
          </a:p>
          <a:p>
            <a:pPr>
              <a:lnSpc>
                <a:spcPct val="150000"/>
              </a:lnSpc>
            </a:pPr>
            <a:r>
              <a:rPr lang="en-US" sz="1200" dirty="0"/>
              <a:t>By catering to these diverse end users, the movie recommendation system aims to provide valuable movie suggestions tailored to individual preferences, thereby enhancing the overall movie-watching experience for a wide audience.</a:t>
            </a:r>
            <a:endParaRPr lang="en-IN"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40" dirty="0"/>
              <a:t>Y</a:t>
            </a: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TextBox 9">
            <a:extLst>
              <a:ext uri="{FF2B5EF4-FFF2-40B4-BE49-F238E27FC236}">
                <a16:creationId xmlns:a16="http://schemas.microsoft.com/office/drawing/2014/main" id="{8239834F-4FCC-7BC0-439A-6444F09BBAE9}"/>
              </a:ext>
            </a:extLst>
          </p:cNvPr>
          <p:cNvSpPr txBox="1"/>
          <p:nvPr/>
        </p:nvSpPr>
        <p:spPr>
          <a:xfrm>
            <a:off x="3124200" y="1695450"/>
            <a:ext cx="8380347" cy="4583242"/>
          </a:xfrm>
          <a:prstGeom prst="rect">
            <a:avLst/>
          </a:prstGeom>
          <a:noFill/>
        </p:spPr>
        <p:txBody>
          <a:bodyPr wrap="square" rtlCol="0">
            <a:spAutoFit/>
          </a:bodyPr>
          <a:lstStyle/>
          <a:p>
            <a:pPr>
              <a:lnSpc>
                <a:spcPct val="150000"/>
              </a:lnSpc>
            </a:pPr>
            <a:r>
              <a:rPr lang="en-US" sz="1400" dirty="0"/>
              <a:t>The movie recommendation system developed offers a tailored solution to the challenge of discovering relevant movies based on individual preferences. By leveraging data from The Movie Database (</a:t>
            </a:r>
            <a:r>
              <a:rPr lang="en-US" sz="1400" dirty="0" err="1"/>
              <a:t>TMDb</a:t>
            </a:r>
            <a:r>
              <a:rPr lang="en-US" sz="1400" dirty="0"/>
              <a:t>) API and employing advanced similarity calculation algorithms, such as cosine similarity, the system accurately identifies movies similar to those already enjoyed by users. The user-friendly interface designed with </a:t>
            </a:r>
            <a:r>
              <a:rPr lang="en-US" sz="1400" dirty="0" err="1"/>
              <a:t>Streamlit</a:t>
            </a:r>
            <a:r>
              <a:rPr lang="en-US" sz="1400" dirty="0"/>
              <a:t> ensures effortless interaction, allowing users to easily input their preferences and receive personalized recommendations.</a:t>
            </a:r>
          </a:p>
          <a:p>
            <a:pPr>
              <a:lnSpc>
                <a:spcPct val="150000"/>
              </a:lnSpc>
            </a:pPr>
            <a:r>
              <a:rPr lang="en-US" sz="1400" dirty="0"/>
              <a:t>The value proposition of this solution lies in its ability to enhance user satisfaction and engagement by providing curated movie suggestions tailored to individual tastes. Users benefit from discovering new and relevant movies that align with their preferences, thereby optimizing their movie-watching experience. Moreover, the system's scalability ensures efficient handling of large volumes of movie data and user requests, accommodating a diverse range of users and preferences.</a:t>
            </a:r>
          </a:p>
          <a:p>
            <a:pPr>
              <a:lnSpc>
                <a:spcPct val="150000"/>
              </a:lnSpc>
            </a:pPr>
            <a:r>
              <a:rPr lang="en-US" sz="1400" dirty="0"/>
              <a:t>Overall, the movie recommendation system offers a valuable tool for movie enthusiasts, casual viewers, streaming service subscribers, and other stakeholders in the film industry. By delivering personalized recommendations, the system adds significant value by facilitating enjoyable and enriching movie-watching experiences for a wide audience.</a:t>
            </a:r>
            <a:endParaRPr lang="en-IN"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7543165" cy="678180"/>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sz="4250" spc="10" dirty="0"/>
              <a:t>WOW</a:t>
            </a:r>
            <a:r>
              <a:rPr sz="4250" spc="85" dirty="0"/>
              <a:t> </a:t>
            </a:r>
            <a:r>
              <a:rPr sz="4250" spc="10" dirty="0"/>
              <a:t>IN</a:t>
            </a:r>
            <a:r>
              <a:rPr sz="4250" spc="-5" dirty="0"/>
              <a:t> </a:t>
            </a:r>
            <a:r>
              <a:rPr sz="4250" spc="15" dirty="0"/>
              <a:t>YOUR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8</a:t>
            </a:fld>
            <a:endParaRPr sz="1100">
              <a:latin typeface="Trebuchet MS"/>
              <a:cs typeface="Trebuchet MS"/>
            </a:endParaRPr>
          </a:p>
        </p:txBody>
      </p:sp>
      <p:sp>
        <p:nvSpPr>
          <p:cNvPr id="9" name="TextBox 8">
            <a:extLst>
              <a:ext uri="{FF2B5EF4-FFF2-40B4-BE49-F238E27FC236}">
                <a16:creationId xmlns:a16="http://schemas.microsoft.com/office/drawing/2014/main" id="{C5F3868F-0CF9-94DB-E9D3-A99796DFF677}"/>
              </a:ext>
            </a:extLst>
          </p:cNvPr>
          <p:cNvSpPr txBox="1"/>
          <p:nvPr/>
        </p:nvSpPr>
        <p:spPr>
          <a:xfrm>
            <a:off x="2533650" y="2019300"/>
            <a:ext cx="8439150" cy="3139321"/>
          </a:xfrm>
          <a:prstGeom prst="rect">
            <a:avLst/>
          </a:prstGeom>
          <a:noFill/>
        </p:spPr>
        <p:txBody>
          <a:bodyPr wrap="square" rtlCol="0">
            <a:spAutoFit/>
          </a:bodyPr>
          <a:lstStyle/>
          <a:p>
            <a:r>
              <a:rPr lang="en-US" dirty="0"/>
              <a:t>Our movie recommendation system stands out with its fusion of advanced algorithms and user-friendly interface, ensuring precision, engagement, and real-time updates. It seamlessly integrates sophisticated similarity calculation algorithms, guaranteeing highly accurate and personalized movie suggestions aligned with users' preferences. The intuitive </a:t>
            </a:r>
            <a:r>
              <a:rPr lang="en-US" dirty="0" err="1"/>
              <a:t>Streamlit</a:t>
            </a:r>
            <a:r>
              <a:rPr lang="en-US" dirty="0"/>
              <a:t> interface offers a visually appealing and effortless browsing experience, enriched with vibrant poster images and up-to-date movie information sourced from The Movie Database (</a:t>
            </a:r>
            <a:r>
              <a:rPr lang="en-US" dirty="0" err="1"/>
              <a:t>TMDb</a:t>
            </a:r>
            <a:r>
              <a:rPr lang="en-US" dirty="0"/>
              <a:t>) API. Despite handling large datasets and concurrent user interactions, our system maintains exceptional scalability, performance, and responsiveness. Continual refinement based on user feedback and emerging trends ensures ongoing improvement, cementing our solution as a leader in delivering immersive and delightful movie discovery experiences.</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2" name="TextBox 11">
            <a:extLst>
              <a:ext uri="{FF2B5EF4-FFF2-40B4-BE49-F238E27FC236}">
                <a16:creationId xmlns:a16="http://schemas.microsoft.com/office/drawing/2014/main" id="{64A70209-EA8B-349E-D376-86FCBFBCF24E}"/>
              </a:ext>
            </a:extLst>
          </p:cNvPr>
          <p:cNvSpPr txBox="1"/>
          <p:nvPr/>
        </p:nvSpPr>
        <p:spPr>
          <a:xfrm>
            <a:off x="685800" y="1244545"/>
            <a:ext cx="7553325" cy="5078313"/>
          </a:xfrm>
          <a:prstGeom prst="rect">
            <a:avLst/>
          </a:prstGeom>
          <a:noFill/>
        </p:spPr>
        <p:txBody>
          <a:bodyPr wrap="square" rtlCol="0">
            <a:spAutoFit/>
          </a:bodyPr>
          <a:lstStyle/>
          <a:p>
            <a:r>
              <a:rPr lang="en-US" sz="1200" dirty="0"/>
              <a:t>In the context of our movie recommendation system, the modeling phase involves several key steps:</a:t>
            </a:r>
          </a:p>
          <a:p>
            <a:endParaRPr lang="en-US" sz="1200" dirty="0"/>
          </a:p>
          <a:p>
            <a:r>
              <a:rPr lang="en-US" sz="1200" dirty="0"/>
              <a:t>1. Data Collection: We gather movie data from The Movie Database (</a:t>
            </a:r>
            <a:r>
              <a:rPr lang="en-US" sz="1200" dirty="0" err="1"/>
              <a:t>TMDb</a:t>
            </a:r>
            <a:r>
              <a:rPr lang="en-US" sz="1200" dirty="0"/>
              <a:t>) API, including attributes such as movie titles, genres, ratings, and user reviews.</a:t>
            </a:r>
          </a:p>
          <a:p>
            <a:endParaRPr lang="en-US" sz="1200" dirty="0"/>
          </a:p>
          <a:p>
            <a:r>
              <a:rPr lang="en-US" sz="1200" dirty="0"/>
              <a:t>2. Data Preprocessing: We clean and preprocess the collected data to ensure consistency and reliability. This may involve handling missing values, removing duplicates, and standardizing data formats.</a:t>
            </a:r>
          </a:p>
          <a:p>
            <a:endParaRPr lang="en-US" sz="1200" dirty="0"/>
          </a:p>
          <a:p>
            <a:r>
              <a:rPr lang="en-US" sz="1200" dirty="0"/>
              <a:t>3. Feature Engineering: We extract relevant features from the movie data, such as genre preferences, user ratings, and movie metadata. These features serve as input variables for our recommendation model.</a:t>
            </a:r>
          </a:p>
          <a:p>
            <a:endParaRPr lang="en-US" sz="1200" dirty="0"/>
          </a:p>
          <a:p>
            <a:r>
              <a:rPr lang="en-US" sz="1200" dirty="0"/>
              <a:t>4. Similarity Calculation: Using advanced algorithms like cosine similarity or collaborative filtering, we compute the similarity between movies based on their feature vectors. This allows us to identify movies that are closely related to each other.</a:t>
            </a:r>
          </a:p>
          <a:p>
            <a:endParaRPr lang="en-US" sz="1200" dirty="0"/>
          </a:p>
          <a:p>
            <a:r>
              <a:rPr lang="en-US" sz="1200" dirty="0"/>
              <a:t>5. Model Training: We train our recommendation model using the preprocessed data and computed similarity scores. This involves optimizing model parameters to maximize the accuracy and relevance of movie recommendations.</a:t>
            </a:r>
          </a:p>
          <a:p>
            <a:endParaRPr lang="en-US" sz="1200" dirty="0"/>
          </a:p>
          <a:p>
            <a:r>
              <a:rPr lang="en-US" sz="1200" dirty="0"/>
              <a:t>6. Evaluation: We evaluate the performance of our recommendation model using metrics such as precision, recall, and Mean Average Precision (MAP). This helps us assess how well the model predicts user preferences and provides relevant movie suggestions.</a:t>
            </a:r>
          </a:p>
          <a:p>
            <a:endParaRPr lang="en-US" sz="1200" dirty="0"/>
          </a:p>
          <a:p>
            <a:r>
              <a:rPr lang="en-US" sz="1200" dirty="0"/>
              <a:t>7. Deployment: Once the model is trained and evaluated, we deploy it to our </a:t>
            </a:r>
            <a:r>
              <a:rPr lang="en-US" sz="1200" dirty="0" err="1"/>
              <a:t>Streamlit</a:t>
            </a:r>
            <a:r>
              <a:rPr lang="en-US" sz="1200" dirty="0"/>
              <a:t>-based user interface, where users can interact with the system to receive personalized movie recommendations based on their input preferences.</a:t>
            </a:r>
          </a:p>
          <a:p>
            <a:endParaRPr lang="en-US" sz="1200" dirty="0"/>
          </a:p>
          <a:p>
            <a:r>
              <a:rPr lang="en-US" sz="1200" dirty="0"/>
              <a:t>Throughout the modeling phase, we prioritize scalability, performance, and user satisfaction, ensuring that our recommendation system delivers accurate, timely, and engaging movie suggestions to a diverse range of users.</a:t>
            </a:r>
            <a:endParaRPr lang="en-IN"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158</TotalTime>
  <Words>1374</Words>
  <Application>Microsoft Office PowerPoint</Application>
  <PresentationFormat>Widescreen</PresentationFormat>
  <Paragraphs>72</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Söhne</vt:lpstr>
      <vt:lpstr>Trebuchet MS</vt:lpstr>
      <vt:lpstr>Office Theme</vt:lpstr>
      <vt:lpstr>RITHIKA SAFFRON 2021506072</vt:lpstr>
      <vt:lpstr>Movie Recommendation</vt:lpstr>
      <vt:lpstr>AGENDA</vt:lpstr>
      <vt:lpstr>PROBLEM STATEMENT</vt:lpstr>
      <vt:lpstr>PROJECT OVERVIEW</vt:lpstr>
      <vt:lpstr>WHO ARE THE END USERS?</vt:lpstr>
      <vt:lpstr>YOUR SOLUTION AND ITS VALUE PROPOSITION</vt:lpstr>
      <vt:lpstr>THE WOW IN YOUR SOLUTION</vt:lpstr>
      <vt:lpstr>PowerPoint Presentation</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K.POORNIMA 2021506063</dc:title>
  <dc:creator>RITHIKA</dc:creator>
  <cp:lastModifiedBy>Rithika Saffron</cp:lastModifiedBy>
  <cp:revision>4</cp:revision>
  <dcterms:created xsi:type="dcterms:W3CDTF">2024-04-04T17:02:19Z</dcterms:created>
  <dcterms:modified xsi:type="dcterms:W3CDTF">2024-04-08T16:20:57Z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2024-04-04T00:00:00Z</vt:filetime>
  </property>
</Properties>
</file>